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80" r:id="rId20"/>
    <p:sldId id="281" r:id="rId21"/>
    <p:sldId id="282" r:id="rId22"/>
    <p:sldId id="283" r:id="rId23"/>
    <p:sldId id="276" r:id="rId24"/>
    <p:sldId id="278" r:id="rId25"/>
    <p:sldId id="279" r:id="rId26"/>
    <p:sldId id="27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5431" autoAdjust="0"/>
  </p:normalViewPr>
  <p:slideViewPr>
    <p:cSldViewPr>
      <p:cViewPr>
        <p:scale>
          <a:sx n="69" d="100"/>
          <a:sy n="69" d="100"/>
        </p:scale>
        <p:origin x="-141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30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449884-2BAA-4FEC-BBE1-0207D33C5EE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678E53-2221-47EE-842E-CDEC3A106018}" type="pres">
      <dgm:prSet presAssocID="{F9449884-2BAA-4FEC-BBE1-0207D33C5E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DDD20E47-15C6-455A-90DD-893054C6D51E}" type="presOf" srcId="{F9449884-2BAA-4FEC-BBE1-0207D33C5EE3}" destId="{59678E53-2221-47EE-842E-CDEC3A106018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524F-1597-4575-A06F-BE5337D05592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9AA3B87-D218-4FAF-8E62-D41C5EFAE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524F-1597-4575-A06F-BE5337D05592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A3B87-D218-4FAF-8E62-D41C5EFAE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524F-1597-4575-A06F-BE5337D05592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A3B87-D218-4FAF-8E62-D41C5EFAE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524F-1597-4575-A06F-BE5337D05592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9AA3B87-D218-4FAF-8E62-D41C5EFAE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524F-1597-4575-A06F-BE5337D05592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A3B87-D218-4FAF-8E62-D41C5EFAED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524F-1597-4575-A06F-BE5337D05592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A3B87-D218-4FAF-8E62-D41C5EFAE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524F-1597-4575-A06F-BE5337D05592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9AA3B87-D218-4FAF-8E62-D41C5EFAED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524F-1597-4575-A06F-BE5337D05592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A3B87-D218-4FAF-8E62-D41C5EFAE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524F-1597-4575-A06F-BE5337D05592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A3B87-D218-4FAF-8E62-D41C5EFAE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524F-1597-4575-A06F-BE5337D05592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A3B87-D218-4FAF-8E62-D41C5EFAE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524F-1597-4575-A06F-BE5337D05592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A3B87-D218-4FAF-8E62-D41C5EFAED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F81524F-1597-4575-A06F-BE5337D05592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9AA3B87-D218-4FAF-8E62-D41C5EFAED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4.xml"/><Relationship Id="rId7" Type="http://schemas.openxmlformats.org/officeDocument/2006/relationships/slide" Target="slide1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6.xml"/><Relationship Id="rId9" Type="http://schemas.openxmlformats.org/officeDocument/2006/relationships/hyperlink" Target="&#1043;&#1059;&#1054;%20&#1052;&#1072;&#1088;&#1100;&#1080;&#1085;&#1086;&#1075;&#1086;&#1088;&#1089;&#1082;&#1080;&#1081;%20&#1091;&#1095;&#1077;&#1073;&#1085;&#1086;-&#1087;&#1077;&#1076;&#1072;&#1075;&#1086;&#1075;&#1080;&#1095;&#1077;&#1089;&#1082;&#1080;&#1081;%20&#1082;&#1086;&#1084;&#1087;&#1083;&#1077;&#1082;&#1089;%20&#1076;&#1077;&#1090;&#1089;&#1082;&#1080;&#1081;%20&#1089;&#1072;&#1076;-&#1089;&#1088;&#1077;&#1076;&#1085;&#1103;&#1103;%20&#1096;&#1082;&#1086;&#1083;&#1072;&#187;.pptx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s://yandex.by/images/search-&#1044;&#1072;&#1090;&#1072;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285883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ГУО «</a:t>
            </a:r>
            <a:r>
              <a:rPr lang="ru-RU" sz="2400" dirty="0" err="1" smtClean="0"/>
              <a:t>Марьиногорский</a:t>
            </a:r>
            <a:r>
              <a:rPr lang="ru-RU" sz="2400" dirty="0" smtClean="0"/>
              <a:t> учебно-педагогический комплекс детский </a:t>
            </a:r>
            <a:r>
              <a:rPr lang="ru-RU" sz="2400" dirty="0" err="1" smtClean="0"/>
              <a:t>сад-средняя</a:t>
            </a:r>
            <a:r>
              <a:rPr lang="ru-RU" sz="2400" dirty="0" smtClean="0"/>
              <a:t> школа»</a:t>
            </a:r>
            <a:endParaRPr lang="ru-RU" sz="2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1928802"/>
            <a:ext cx="6400800" cy="370999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Русский язык  </a:t>
            </a:r>
          </a:p>
          <a:p>
            <a:r>
              <a:rPr lang="ru-RU" dirty="0" smtClean="0"/>
              <a:t>Правописание согласных в приставках</a:t>
            </a:r>
          </a:p>
          <a:p>
            <a:pPr algn="ctr"/>
            <a:r>
              <a:rPr lang="ru-RU" sz="2000" dirty="0" smtClean="0"/>
              <a:t>5 класс</a:t>
            </a:r>
          </a:p>
          <a:p>
            <a:endParaRPr lang="ru-RU" sz="2000" dirty="0"/>
          </a:p>
          <a:p>
            <a:pPr algn="ctr"/>
            <a:r>
              <a:rPr lang="ru-RU" sz="2000" dirty="0" smtClean="0"/>
              <a:t>Кондрашова А.М.,</a:t>
            </a:r>
            <a:r>
              <a:rPr lang="en-US" sz="2000" dirty="0" smtClean="0"/>
              <a:t> </a:t>
            </a:r>
            <a:r>
              <a:rPr lang="ru-RU" sz="2000" dirty="0" smtClean="0"/>
              <a:t>учитель русского языка и литературы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8358214" y="6215082"/>
            <a:ext cx="432048" cy="3326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http://russkijjazikmtn.ucoz.com/_si/5/16972893.jpg"/>
          <p:cNvPicPr/>
          <p:nvPr/>
        </p:nvPicPr>
        <p:blipFill>
          <a:blip r:embed="rId3" cstate="print"/>
          <a:srcRect b="3069"/>
          <a:stretch>
            <a:fillRect/>
          </a:stretch>
        </p:blipFill>
        <p:spPr bwMode="auto">
          <a:xfrm>
            <a:off x="714348" y="500042"/>
            <a:ext cx="7858180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Отгадать загадку о приставке.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400" dirty="0" smtClean="0"/>
              <a:t>Приставка-одиночка,</a:t>
            </a:r>
          </a:p>
          <a:p>
            <a:pPr algn="just">
              <a:buNone/>
            </a:pPr>
            <a:r>
              <a:rPr lang="ru-RU" sz="2400" dirty="0" smtClean="0"/>
              <a:t>Без дочки, без сыночка,</a:t>
            </a:r>
          </a:p>
          <a:p>
            <a:pPr algn="just">
              <a:buNone/>
            </a:pPr>
            <a:r>
              <a:rPr lang="ru-RU" sz="2400" dirty="0" smtClean="0"/>
              <a:t>Единственная в роде,</a:t>
            </a:r>
          </a:p>
          <a:p>
            <a:pPr algn="just">
              <a:buNone/>
            </a:pPr>
            <a:r>
              <a:rPr lang="ru-RU" sz="2400" dirty="0" smtClean="0"/>
              <a:t>Как столбик в огороде.</a:t>
            </a:r>
          </a:p>
          <a:p>
            <a:pPr algn="just">
              <a:buNone/>
            </a:pPr>
            <a:r>
              <a:rPr lang="ru-RU" sz="2400" dirty="0" smtClean="0"/>
              <a:t>По звучанью к звуку «</a:t>
            </a:r>
            <a:r>
              <a:rPr lang="ru-RU" sz="2400" dirty="0" err="1" smtClean="0"/>
              <a:t>з</a:t>
            </a:r>
            <a:r>
              <a:rPr lang="ru-RU" sz="2400" dirty="0" smtClean="0"/>
              <a:t>»</a:t>
            </a:r>
          </a:p>
          <a:p>
            <a:pPr algn="just">
              <a:buNone/>
            </a:pPr>
            <a:r>
              <a:rPr lang="ru-RU" sz="2400" dirty="0" smtClean="0"/>
              <a:t>Приближается.</a:t>
            </a:r>
          </a:p>
          <a:p>
            <a:pPr algn="just">
              <a:buNone/>
            </a:pPr>
            <a:r>
              <a:rPr lang="ru-RU" sz="2400" dirty="0" smtClean="0"/>
              <a:t>Перед звонкими она озвончается.</a:t>
            </a:r>
          </a:p>
          <a:p>
            <a:endParaRPr lang="ru-RU" dirty="0"/>
          </a:p>
        </p:txBody>
      </p:sp>
      <p:pic>
        <p:nvPicPr>
          <p:cNvPr id="5" name="Рисунок 4" descr="http://digart.ru/wp-content/uploads/neznayk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4000504"/>
            <a:ext cx="1782264" cy="178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 с учебником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Упражнение 92(письменно).</a:t>
            </a:r>
          </a:p>
          <a:p>
            <a:r>
              <a:rPr lang="ru-RU" sz="2800" dirty="0" smtClean="0"/>
              <a:t>-Совпадает ли написание приставки </a:t>
            </a:r>
            <a:r>
              <a:rPr lang="ru-RU" sz="2800" b="1" dirty="0" smtClean="0"/>
              <a:t>С</a:t>
            </a:r>
            <a:r>
              <a:rPr lang="ru-RU" sz="2800" dirty="0" smtClean="0"/>
              <a:t>-  с  её произношением? Почему?</a:t>
            </a:r>
          </a:p>
          <a:p>
            <a:r>
              <a:rPr lang="ru-RU" sz="2800" dirty="0" smtClean="0"/>
              <a:t>-Когда совпадает?</a:t>
            </a:r>
          </a:p>
          <a:p>
            <a:r>
              <a:rPr lang="ru-RU" sz="2800" dirty="0" smtClean="0"/>
              <a:t>-Какой вывод можно сделать?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www.aveclassics.net/_pu/0/2539503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143380"/>
            <a:ext cx="2209981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Запомни самую «</a:t>
            </a:r>
            <a:r>
              <a:rPr lang="ru-RU" dirty="0" err="1" smtClean="0"/>
              <a:t>ошибкоопасную</a:t>
            </a:r>
            <a:r>
              <a:rPr lang="ru-RU" dirty="0" smtClean="0"/>
              <a:t>» приставку в русском языке!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244408" y="6237312"/>
            <a:ext cx="576064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13" name="Схема 12"/>
          <p:cNvGraphicFramePr/>
          <p:nvPr/>
        </p:nvGraphicFramePr>
        <p:xfrm>
          <a:off x="714348" y="3786190"/>
          <a:ext cx="6096000" cy="2460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214414" y="2000240"/>
          <a:ext cx="6429420" cy="3419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/>
                <a:gridCol w="3214710"/>
              </a:tblGrid>
              <a:tr h="1621633">
                <a:tc>
                  <a:txBody>
                    <a:bodyPr/>
                    <a:lstStyle/>
                    <a:p>
                      <a:pPr algn="just"/>
                      <a:r>
                        <a:rPr lang="ru-RU" sz="2800" u="sng" dirty="0" smtClean="0">
                          <a:solidFill>
                            <a:srgbClr val="C00000"/>
                          </a:solidFill>
                        </a:rPr>
                        <a:t>Приставки З- в русском языке не бывает!</a:t>
                      </a:r>
                      <a:endParaRPr lang="ru-RU" sz="2800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u="sng" dirty="0" smtClean="0">
                          <a:solidFill>
                            <a:srgbClr val="C00000"/>
                          </a:solidFill>
                        </a:rPr>
                        <a:t>Есть только приставка С-!</a:t>
                      </a:r>
                      <a:endParaRPr lang="ru-RU" sz="2800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621633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ЗДЕСЬ</a:t>
                      </a:r>
                    </a:p>
                    <a:p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ЗДАНИЕ</a:t>
                      </a:r>
                      <a:br>
                        <a:rPr lang="ru-RU" sz="2800" b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ЗДОРОВЬЕ</a:t>
                      </a:r>
                    </a:p>
                    <a:p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ЗДРАВСТВУЙ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СЖЕЧЬ</a:t>
                      </a:r>
                    </a:p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СБЕЖАТЬ</a:t>
                      </a:r>
                      <a:br>
                        <a:rPr lang="ru-RU" sz="2800" b="1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СПЕТЬ</a:t>
                      </a:r>
                      <a:br>
                        <a:rPr lang="ru-RU" sz="2800" b="1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СДЕЛАТЬ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Объяснить лексическое значение выражений, назвать приставки, составить предложения.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1" i="1" dirty="0" smtClean="0"/>
              <a:t>смириться с положением</a:t>
            </a:r>
          </a:p>
          <a:p>
            <a:endParaRPr lang="ru-RU" b="1" i="1" dirty="0" smtClean="0"/>
          </a:p>
          <a:p>
            <a:r>
              <a:rPr lang="ru-RU" b="1" i="1" dirty="0" smtClean="0"/>
              <a:t>сбить с толку</a:t>
            </a:r>
          </a:p>
          <a:p>
            <a:endParaRPr lang="ru-RU" b="1" i="1" dirty="0" smtClean="0"/>
          </a:p>
          <a:p>
            <a:r>
              <a:rPr lang="ru-RU" b="1" i="1" dirty="0" smtClean="0"/>
              <a:t>сдержать слово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316416" y="5877272"/>
            <a:ext cx="432048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Объяснительный диктант</a:t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 </a:t>
            </a:r>
            <a:r>
              <a:rPr lang="ru-RU" sz="2400" i="1" dirty="0" smtClean="0"/>
              <a:t>Записать  пословицы под диктовку, объяснить их значение и правописание приставок, приставки выделить.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Недруг </a:t>
            </a:r>
            <a:r>
              <a:rPr lang="ru-RU" sz="2400" b="1" dirty="0" smtClean="0"/>
              <a:t>под</a:t>
            </a:r>
            <a:r>
              <a:rPr lang="ru-RU" sz="2400" dirty="0" smtClean="0"/>
              <a:t>дакивает, а друг спорит.</a:t>
            </a:r>
          </a:p>
          <a:p>
            <a:r>
              <a:rPr lang="ru-RU" sz="2400" dirty="0" smtClean="0"/>
              <a:t>Не говори, что делал, а говори, что </a:t>
            </a:r>
            <a:r>
              <a:rPr lang="ru-RU" sz="2400" b="1" dirty="0" smtClean="0"/>
              <a:t>с</a:t>
            </a:r>
            <a:r>
              <a:rPr lang="ru-RU" sz="2400" dirty="0" smtClean="0"/>
              <a:t>делал.</a:t>
            </a:r>
          </a:p>
          <a:p>
            <a:r>
              <a:rPr lang="ru-RU" sz="2400" dirty="0" smtClean="0"/>
              <a:t>Не годы </a:t>
            </a:r>
            <a:r>
              <a:rPr lang="ru-RU" sz="2400" b="1" dirty="0" smtClean="0"/>
              <a:t>с</a:t>
            </a:r>
            <a:r>
              <a:rPr lang="ru-RU" sz="2400" dirty="0" smtClean="0"/>
              <a:t>ближают людей, а минуты.</a:t>
            </a:r>
          </a:p>
          <a:p>
            <a:r>
              <a:rPr lang="ru-RU" sz="2400" dirty="0" smtClean="0"/>
              <a:t>Нельзя огонь </a:t>
            </a:r>
            <a:r>
              <a:rPr lang="ru-RU" sz="2400" b="1" dirty="0" smtClean="0"/>
              <a:t>с</a:t>
            </a:r>
            <a:r>
              <a:rPr lang="ru-RU" sz="2400" dirty="0" smtClean="0"/>
              <a:t>жечь, воду утопить, ветер задушить, а правду уничтожить.</a:t>
            </a: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576064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Глоссарий терминов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морфема- наименьшая значимая часть слова;</a:t>
            </a:r>
          </a:p>
          <a:p>
            <a:r>
              <a:rPr lang="ru-RU" sz="2400" dirty="0" smtClean="0"/>
              <a:t>корень- общая часть родственных слов;</a:t>
            </a:r>
          </a:p>
          <a:p>
            <a:r>
              <a:rPr lang="ru-RU" sz="2400" dirty="0" smtClean="0"/>
              <a:t>приставка- значимая часть слова, которая служит для образования новых слов;</a:t>
            </a:r>
          </a:p>
          <a:p>
            <a:r>
              <a:rPr lang="ru-RU" sz="2400" dirty="0" smtClean="0"/>
              <a:t>словообразовательная морфема;</a:t>
            </a:r>
          </a:p>
          <a:p>
            <a:r>
              <a:rPr lang="ru-RU" sz="2400" dirty="0" smtClean="0"/>
              <a:t>словообразовательная норма-система построения слов в русском языке;</a:t>
            </a:r>
            <a:endParaRPr lang="ru-RU" sz="24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388424" y="6381328"/>
            <a:ext cx="432048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С какой морфемой работали на уроке?</a:t>
            </a:r>
          </a:p>
          <a:p>
            <a:r>
              <a:rPr lang="ru-RU" sz="2400" dirty="0" smtClean="0"/>
              <a:t>Для чего служит приставка?</a:t>
            </a:r>
          </a:p>
          <a:p>
            <a:r>
              <a:rPr lang="ru-RU" sz="2400" dirty="0" smtClean="0"/>
              <a:t>Какую норму использовали для образования новых слов?</a:t>
            </a:r>
          </a:p>
          <a:p>
            <a:r>
              <a:rPr lang="ru-RU" sz="2400" dirty="0" smtClean="0"/>
              <a:t>-Что значит «неизменяемые приставки»?</a:t>
            </a:r>
          </a:p>
          <a:p>
            <a:r>
              <a:rPr lang="ru-RU" sz="2400" dirty="0" smtClean="0"/>
              <a:t>-Почему приставка </a:t>
            </a:r>
            <a:r>
              <a:rPr lang="ru-RU" sz="2400" b="1" dirty="0" smtClean="0"/>
              <a:t>с- </a:t>
            </a:r>
            <a:r>
              <a:rPr lang="ru-RU" sz="2400" dirty="0" smtClean="0"/>
              <a:t>требует особого внимания?</a:t>
            </a:r>
          </a:p>
          <a:p>
            <a:r>
              <a:rPr lang="ru-RU" sz="2400" dirty="0" smtClean="0"/>
              <a:t>-Есть ли приставка </a:t>
            </a:r>
            <a:r>
              <a:rPr lang="ru-RU" sz="2400" b="1" dirty="0" err="1" smtClean="0"/>
              <a:t>з</a:t>
            </a:r>
            <a:r>
              <a:rPr lang="ru-RU" sz="2400" dirty="0" smtClean="0"/>
              <a:t>- в белорусском языке</a:t>
            </a:r>
            <a:r>
              <a:rPr lang="ru-RU" sz="2400" i="1" dirty="0" smtClean="0"/>
              <a:t>?</a:t>
            </a:r>
            <a:endParaRPr lang="ru-RU" sz="2400" i="1" dirty="0"/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43900" y="6215082"/>
            <a:ext cx="532556" cy="45427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Контроль знаний и умений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Проверочный тест</a:t>
            </a:r>
          </a:p>
          <a:p>
            <a:pPr>
              <a:buNone/>
            </a:pPr>
            <a:r>
              <a:rPr lang="ru-RU" sz="2800" dirty="0" smtClean="0"/>
              <a:t>1.Выберите ряд, в котором все слова имеют </a:t>
            </a:r>
            <a:r>
              <a:rPr lang="ru-RU" sz="2800" b="1" dirty="0" smtClean="0"/>
              <a:t>неизменяемые </a:t>
            </a:r>
            <a:r>
              <a:rPr lang="ru-RU" sz="2800" dirty="0" smtClean="0"/>
              <a:t>приставки.</a:t>
            </a:r>
          </a:p>
          <a:p>
            <a:pPr>
              <a:buNone/>
            </a:pPr>
            <a:r>
              <a:rPr lang="ru-RU" sz="2800" dirty="0" smtClean="0">
                <a:hlinkClick r:id="rId2" action="ppaction://hlinksldjump"/>
              </a:rPr>
              <a:t>     а) сбить, втащить, предсказать;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>
                <a:hlinkClick r:id="rId2" action="ppaction://hlinksldjump"/>
              </a:rPr>
              <a:t>      б) обкатать, отвыкнуть, впустить;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>
                <a:hlinkClick r:id="rId3" action="ppaction://hlinksldjump"/>
              </a:rPr>
              <a:t>      в) водить, надписать, закрутить;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>
                <a:hlinkClick r:id="rId2" action="ppaction://hlinksldjump"/>
              </a:rPr>
              <a:t>      г) обвязать, испортить, отзывчивый.</a:t>
            </a:r>
            <a:endParaRPr lang="ru-RU" sz="2800" dirty="0" smtClean="0"/>
          </a:p>
        </p:txBody>
      </p:sp>
      <p:sp>
        <p:nvSpPr>
          <p:cNvPr id="4" name="Управляющая кнопка: назад 3">
            <a:hlinkClick r:id="rId4" action="ppaction://hlinksldjump" highlightClick="1"/>
          </p:cNvPr>
          <p:cNvSpPr/>
          <p:nvPr/>
        </p:nvSpPr>
        <p:spPr>
          <a:xfrm>
            <a:off x="8215338" y="5572140"/>
            <a:ext cx="428628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857364"/>
            <a:ext cx="8001056" cy="285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/>
              <a:t>2.Найдите ряд ,в котором все слова с приставкой </a:t>
            </a:r>
            <a:r>
              <a:rPr lang="ru-RU" sz="2800" b="1" dirty="0" smtClean="0"/>
              <a:t>с-.</a:t>
            </a:r>
          </a:p>
          <a:p>
            <a:pPr>
              <a:lnSpc>
                <a:spcPct val="110000"/>
              </a:lnSpc>
              <a:buNone/>
            </a:pPr>
            <a:r>
              <a:rPr lang="ru-RU" sz="2800" dirty="0" smtClean="0">
                <a:hlinkClick r:id="rId2" action="ppaction://hlinksldjump"/>
              </a:rPr>
              <a:t>     а)…</a:t>
            </a:r>
            <a:r>
              <a:rPr lang="ru-RU" sz="2800" dirty="0" err="1" smtClean="0">
                <a:hlinkClick r:id="rId2" action="ppaction://hlinksldjump"/>
              </a:rPr>
              <a:t>доровье</a:t>
            </a:r>
            <a:r>
              <a:rPr lang="ru-RU" sz="2800" dirty="0" smtClean="0">
                <a:hlinkClick r:id="rId2" action="ppaction://hlinksldjump"/>
              </a:rPr>
              <a:t>, …гореть, …дёрнуть;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hlinkClick r:id="rId3" action="ppaction://hlinksldjump"/>
              </a:rPr>
              <a:t>б) …двинуть, …бросить, …держать;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hlinkClick r:id="rId3" action="ppaction://hlinksldjump"/>
              </a:rPr>
              <a:t>в) …беречь, …гореть, …лететь;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hlinkClick r:id="rId2" action="ppaction://hlinksldjump"/>
              </a:rPr>
              <a:t>г) …</a:t>
            </a:r>
            <a:r>
              <a:rPr lang="ru-RU" sz="2800" dirty="0" err="1" smtClean="0">
                <a:hlinkClick r:id="rId2" action="ppaction://hlinksldjump"/>
              </a:rPr>
              <a:t>дравствуй</a:t>
            </a:r>
            <a:r>
              <a:rPr lang="ru-RU" sz="2800" dirty="0" smtClean="0">
                <a:hlinkClick r:id="rId2" action="ppaction://hlinksldjump"/>
              </a:rPr>
              <a:t>, …</a:t>
            </a:r>
            <a:r>
              <a:rPr lang="ru-RU" sz="2800" dirty="0" err="1" smtClean="0">
                <a:hlinkClick r:id="rId2" action="ppaction://hlinksldjump"/>
              </a:rPr>
              <a:t>дешний</a:t>
            </a:r>
            <a:r>
              <a:rPr lang="ru-RU" sz="2800" dirty="0" smtClean="0">
                <a:hlinkClick r:id="rId2" action="ppaction://hlinksldjump"/>
              </a:rPr>
              <a:t>, …</a:t>
            </a:r>
            <a:r>
              <a:rPr lang="ru-RU" sz="2800" dirty="0" err="1" smtClean="0">
                <a:hlinkClick r:id="rId2" action="ppaction://hlinksldjump"/>
              </a:rPr>
              <a:t>дание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Оглавление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752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hlinkClick r:id="rId2" action="ppaction://hlinksldjump"/>
              </a:rPr>
              <a:t>.1. Введение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2. Материал для повторения</a:t>
            </a:r>
          </a:p>
          <a:p>
            <a:pPr>
              <a:buNone/>
            </a:pPr>
            <a:r>
              <a:rPr lang="ru-RU" sz="1800" dirty="0" smtClean="0">
                <a:hlinkClick r:id="rId3" action="ppaction://hlinksldjump"/>
              </a:rPr>
              <a:t>    -орфографическая и синтаксическая разминка;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-проверка, исправление ошибок;</a:t>
            </a:r>
          </a:p>
          <a:p>
            <a:pPr>
              <a:buNone/>
            </a:pPr>
            <a:r>
              <a:rPr lang="ru-RU" sz="1800" dirty="0" smtClean="0"/>
              <a:t>3. Новый учебный материал</a:t>
            </a:r>
          </a:p>
          <a:p>
            <a:pPr>
              <a:buNone/>
            </a:pPr>
            <a:r>
              <a:rPr lang="ru-RU" sz="1800" dirty="0" smtClean="0">
                <a:hlinkClick r:id="rId4" action="ppaction://hlinksldjump"/>
              </a:rPr>
              <a:t>    -образование   слов, вывод о правописании приставок;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>
                <a:hlinkClick r:id="rId5" action="ppaction://hlinksldjump"/>
              </a:rPr>
              <a:t>    -значение приставок в русском языке;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</a:t>
            </a:r>
            <a:r>
              <a:rPr lang="ru-RU" sz="1800" dirty="0" smtClean="0">
                <a:hlinkClick r:id="rId6" action="ppaction://hlinksldjump"/>
              </a:rPr>
              <a:t>-приставка с- в русском языке;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>
                <a:hlinkClick r:id="rId7" action="ppaction://hlinksldjump"/>
              </a:rPr>
              <a:t>    </a:t>
            </a:r>
            <a:r>
              <a:rPr lang="ru-RU" sz="1800" dirty="0" smtClean="0">
                <a:hlinkClick r:id="rId8" action="ppaction://hlinksldjump"/>
              </a:rPr>
              <a:t>-объяснительный диктант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>
                <a:hlinkClick r:id="rId9" action="ppaction://hlinkpres?slideindex=16&amp;slidetitle=Глоссарий терминов"/>
              </a:rPr>
              <a:t>4.Глоссарий терминов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>
                <a:hlinkClick r:id="rId9" action="ppaction://hlinkpres?slideindex=17&amp;slidetitle=Заключение"/>
              </a:rPr>
              <a:t>5. Заключение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>
                <a:hlinkClick r:id="rId9" action="ppaction://hlinkpres?slideindex=18&amp;slidetitle=Контроль знаний и умений"/>
              </a:rPr>
              <a:t>6.  Контроль знаний и умений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>
                <a:hlinkClick r:id="rId9" action="ppaction://hlinkpres?slideindex=22&amp;slidetitle=Информационные ресурсы"/>
              </a:rPr>
              <a:t>7. </a:t>
            </a:r>
            <a:r>
              <a:rPr lang="ru-RU" sz="1800" dirty="0" smtClean="0">
                <a:hlinkClick r:id="rId9" action="ppaction://hlinkpres?slideindex=26&amp;slidetitle=Информационные ресурсы"/>
              </a:rPr>
              <a:t>Информационные ресурсы</a:t>
            </a: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143116"/>
            <a:ext cx="7429552" cy="151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ru-RU" sz="2800" dirty="0" smtClean="0"/>
              <a:t>3.В русском языке нет приставки  </a:t>
            </a:r>
            <a:r>
              <a:rPr lang="ru-RU" sz="2800" b="1" dirty="0" err="1" smtClean="0"/>
              <a:t>з</a:t>
            </a:r>
            <a:r>
              <a:rPr lang="ru-RU" sz="2800" b="1" dirty="0" smtClean="0"/>
              <a:t>-?</a:t>
            </a:r>
          </a:p>
          <a:p>
            <a:pPr>
              <a:lnSpc>
                <a:spcPct val="110000"/>
              </a:lnSpc>
              <a:buNone/>
            </a:pPr>
            <a:r>
              <a:rPr lang="ru-RU" sz="2800" dirty="0" smtClean="0"/>
              <a:t>     </a:t>
            </a:r>
            <a:r>
              <a:rPr lang="ru-RU" sz="2800" dirty="0" smtClean="0">
                <a:hlinkClick r:id="rId2" action="ppaction://hlinksldjump"/>
              </a:rPr>
              <a:t>а) да</a:t>
            </a:r>
            <a:endParaRPr lang="ru-RU" sz="2800" dirty="0" smtClean="0"/>
          </a:p>
          <a:p>
            <a:pPr>
              <a:lnSpc>
                <a:spcPct val="110000"/>
              </a:lnSpc>
              <a:buNone/>
            </a:pPr>
            <a:r>
              <a:rPr lang="ru-RU" sz="2800" dirty="0" smtClean="0"/>
              <a:t>     </a:t>
            </a:r>
            <a:r>
              <a:rPr lang="ru-RU" sz="2800" dirty="0" smtClean="0">
                <a:hlinkClick r:id="rId3" action="ppaction://hlinksldjump"/>
              </a:rPr>
              <a:t>б)нет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51068" y="2967335"/>
            <a:ext cx="42418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Подумай еще</a:t>
            </a: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858148" y="5929330"/>
            <a:ext cx="857256" cy="6429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557" y="2967335"/>
            <a:ext cx="34288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Молодец</a:t>
            </a: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!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929586" y="6143644"/>
            <a:ext cx="571504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Проверить по ключу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1.а),б),г)</a:t>
            </a:r>
          </a:p>
          <a:p>
            <a:r>
              <a:rPr lang="ru-RU" b="1" dirty="0" smtClean="0"/>
              <a:t>2.б),в)</a:t>
            </a:r>
          </a:p>
          <a:p>
            <a:r>
              <a:rPr lang="ru-RU" b="1" dirty="0" smtClean="0"/>
              <a:t>3.а)</a:t>
            </a:r>
            <a:endParaRPr lang="ru-RU" b="1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432048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Домашнее задание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Параграф11,придумать небольшой текст о семейных традициях, употребив слова с неизменяемыми приставками.</a:t>
            </a: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316416" y="6165304"/>
            <a:ext cx="504056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Сегодня на уроке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МНЕ ПОНРАВИЛОСЬ….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МЕНЯ ЗАИНТЕРЕСОВАЛО…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МНЕ ХОТЕЛОСЬ, ЧТОБЫ… </a:t>
            </a:r>
          </a:p>
          <a:p>
            <a:endParaRPr lang="ru-RU" dirty="0"/>
          </a:p>
        </p:txBody>
      </p:sp>
      <p:pic>
        <p:nvPicPr>
          <p:cNvPr id="4" name="Рисунок 3" descr="http://www.images.lesyadraw.ru/2013/12/kak_narisovat_kolokolchi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4786322"/>
            <a:ext cx="2190750" cy="1349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1.Александрова,Г.В.,Занимательный русский </a:t>
            </a:r>
            <a:r>
              <a:rPr lang="ru-RU" sz="2400" dirty="0" err="1" smtClean="0"/>
              <a:t>язык.-Спб</a:t>
            </a:r>
            <a:r>
              <a:rPr lang="ru-RU" sz="2400" dirty="0" smtClean="0"/>
              <a:t>.,</a:t>
            </a:r>
          </a:p>
          <a:p>
            <a:r>
              <a:rPr lang="ru-RU" sz="2400" dirty="0" smtClean="0"/>
              <a:t>1998г.</a:t>
            </a:r>
          </a:p>
          <a:p>
            <a:r>
              <a:rPr lang="ru-RU" sz="2400" dirty="0" smtClean="0"/>
              <a:t>2.Печенева,Т.А.,Уроки русского языка.5 класс.-Мн.,2004г.</a:t>
            </a:r>
          </a:p>
          <a:p>
            <a:r>
              <a:rPr lang="ru-RU" sz="2400" dirty="0" smtClean="0"/>
              <a:t>3.Солодовникова,Э.В.,Русский язык.5 класс: Задания к основным правилам.-Мн.,2006г.</a:t>
            </a:r>
          </a:p>
          <a:p>
            <a:r>
              <a:rPr lang="ru-RU" sz="2400" dirty="0" smtClean="0"/>
              <a:t>4.Строк,Л.И.,Орфографические задачи и тесты по русскому языку.-Мн.,2005</a:t>
            </a:r>
          </a:p>
          <a:p>
            <a:r>
              <a:rPr lang="ru-RU" sz="2400" dirty="0" smtClean="0"/>
              <a:t>5. Национальный Интернет-портал Республики Беларусь [Электронный ресурс] /Правописание приставок в картинках.- Минск, 2016 - Режим доступа:</a:t>
            </a:r>
            <a:r>
              <a:rPr lang="en-US" sz="2400" dirty="0" smtClean="0"/>
              <a:t> </a:t>
            </a:r>
            <a:r>
              <a:rPr lang="en-US" sz="2400" dirty="0" smtClean="0">
                <a:hlinkClick r:id="rId2"/>
              </a:rPr>
              <a:t>https://yandex.by/images/search</a:t>
            </a:r>
            <a:r>
              <a:rPr lang="ru-RU" sz="2400" dirty="0" smtClean="0">
                <a:hlinkClick r:id="rId2"/>
              </a:rPr>
              <a:t>-Дата</a:t>
            </a:r>
            <a:r>
              <a:rPr lang="ru-RU" sz="2400" dirty="0" smtClean="0"/>
              <a:t> доступа:08.04.2016</a:t>
            </a:r>
          </a:p>
          <a:p>
            <a:endParaRPr lang="ru-RU" sz="2400" dirty="0"/>
          </a:p>
        </p:txBody>
      </p:sp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8316416" y="6237312"/>
            <a:ext cx="432048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Введение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b="1" dirty="0" smtClean="0"/>
              <a:t>Цель изучения темы</a:t>
            </a:r>
            <a:r>
              <a:rPr lang="ru-RU" sz="2000" dirty="0" smtClean="0"/>
              <a:t>: актуализировать и  закрепить знания учащихся о неизменяемых приставках; отрабатывать умения находить орфограммы в приставках и правильно писать  согласные в неизменяемых  в приставках; </a:t>
            </a:r>
            <a:r>
              <a:rPr lang="be-BY" sz="2000" dirty="0" smtClean="0"/>
              <a:t>разв</a:t>
            </a:r>
            <a:r>
              <a:rPr lang="ru-RU" sz="2000" dirty="0" err="1" smtClean="0"/>
              <a:t>ивать</a:t>
            </a:r>
            <a:r>
              <a:rPr lang="ru-RU" sz="2000" dirty="0" smtClean="0"/>
              <a:t>  </a:t>
            </a:r>
            <a:r>
              <a:rPr lang="be-BY" sz="2000" dirty="0" smtClean="0"/>
              <a:t>самостоятельность получения знаний; </a:t>
            </a:r>
            <a:r>
              <a:rPr lang="ru-RU" sz="2000" dirty="0" smtClean="0"/>
              <a:t>развивать познавательные и творческие способности учащихся; воспитывать интерес к русскому языку.</a:t>
            </a:r>
            <a:endParaRPr lang="ru-RU" sz="2000" dirty="0"/>
          </a:p>
        </p:txBody>
      </p:sp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8429652" y="6215082"/>
            <a:ext cx="534836" cy="45427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http://klub-drug.ru/wp-content/uploads/2011/04/books-150x15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4143380"/>
            <a:ext cx="1426210" cy="1426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Орфографическая и синтаксическая 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i="1" dirty="0" smtClean="0"/>
              <a:t>Списать текст, вставить пропущенные орфограммы, разобрать по членам последнее предложение .</a:t>
            </a:r>
          </a:p>
          <a:p>
            <a:r>
              <a:rPr lang="ru-RU" dirty="0" smtClean="0"/>
              <a:t>Поз…</a:t>
            </a:r>
            <a:r>
              <a:rPr lang="ru-RU" dirty="0" err="1" smtClean="0"/>
              <a:t>няя</a:t>
            </a:r>
            <a:r>
              <a:rPr lang="ru-RU" dirty="0" smtClean="0"/>
              <a:t> осень. Грачи ул…</a:t>
            </a:r>
            <a:r>
              <a:rPr lang="ru-RU" dirty="0" err="1" smtClean="0"/>
              <a:t>тели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Лес обнажился, п…ля  …пустели,</a:t>
            </a:r>
          </a:p>
          <a:p>
            <a:r>
              <a:rPr lang="ru-RU" dirty="0" smtClean="0"/>
              <a:t>Только не сжата п…л…</a:t>
            </a:r>
            <a:r>
              <a:rPr lang="ru-RU" dirty="0" err="1" smtClean="0"/>
              <a:t>ска</a:t>
            </a:r>
            <a:r>
              <a:rPr lang="ru-RU" dirty="0" smtClean="0"/>
              <a:t> одна…</a:t>
            </a:r>
          </a:p>
          <a:p>
            <a:r>
              <a:rPr lang="ru-RU" dirty="0" err="1" smtClean="0"/>
              <a:t>Грус</a:t>
            </a:r>
            <a:r>
              <a:rPr lang="ru-RU" dirty="0" smtClean="0"/>
              <a:t>…</a:t>
            </a:r>
            <a:r>
              <a:rPr lang="ru-RU" dirty="0" err="1" smtClean="0"/>
              <a:t>ную</a:t>
            </a:r>
            <a:r>
              <a:rPr lang="ru-RU" dirty="0" smtClean="0"/>
              <a:t> думу н…водит она. </a:t>
            </a:r>
            <a:r>
              <a:rPr lang="ru-RU" i="1" dirty="0" smtClean="0"/>
              <a:t>Н.Некрасов</a:t>
            </a:r>
          </a:p>
          <a:p>
            <a:pPr>
              <a:buNone/>
            </a:pPr>
            <a:r>
              <a:rPr lang="ru-RU" dirty="0" smtClean="0"/>
              <a:t>                                                     </a:t>
            </a:r>
            <a:r>
              <a:rPr lang="en-US" dirty="0" smtClean="0"/>
              <a:t>                                                             </a:t>
            </a:r>
            <a:r>
              <a:rPr lang="ru-RU" dirty="0" smtClean="0"/>
              <a:t>            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Проверить текст, исправить ошибки.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Поздняя осень. Грачи улетели.</a:t>
            </a:r>
          </a:p>
          <a:p>
            <a:r>
              <a:rPr lang="ru-RU" dirty="0"/>
              <a:t>Лес обнажился, поля  опустели,</a:t>
            </a:r>
          </a:p>
          <a:p>
            <a:r>
              <a:rPr lang="ru-RU" dirty="0"/>
              <a:t>Только не сжата полоска одна…</a:t>
            </a:r>
          </a:p>
          <a:p>
            <a:r>
              <a:rPr lang="ru-RU" u="wavy" dirty="0"/>
              <a:t>Грустную</a:t>
            </a:r>
            <a:r>
              <a:rPr lang="ru-RU" dirty="0"/>
              <a:t>  </a:t>
            </a:r>
            <a:r>
              <a:rPr lang="ru-RU" u="dash" dirty="0"/>
              <a:t>думу</a:t>
            </a:r>
            <a:r>
              <a:rPr lang="ru-RU" dirty="0"/>
              <a:t> </a:t>
            </a:r>
            <a:r>
              <a:rPr lang="ru-RU" u="dbl" dirty="0"/>
              <a:t>наводит</a:t>
            </a:r>
            <a:r>
              <a:rPr lang="ru-RU" dirty="0"/>
              <a:t>  </a:t>
            </a:r>
            <a:r>
              <a:rPr lang="ru-RU" u="sng" dirty="0"/>
              <a:t>она</a:t>
            </a:r>
            <a:r>
              <a:rPr lang="ru-RU" dirty="0" smtClean="0"/>
              <a:t>. Н.Некрасов</a:t>
            </a:r>
            <a:endParaRPr lang="en-US" dirty="0"/>
          </a:p>
          <a:p>
            <a:pPr algn="r">
              <a:buNone/>
            </a:pPr>
            <a:endParaRPr lang="ru-RU" dirty="0"/>
          </a:p>
          <a:p>
            <a:pPr>
              <a:buNone/>
            </a:pPr>
            <a:r>
              <a:rPr lang="ru-RU" b="1" dirty="0" smtClean="0"/>
              <a:t>                                      </a:t>
            </a:r>
            <a:r>
              <a:rPr lang="ru-RU" dirty="0" smtClean="0"/>
              <a:t>                    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44408" y="6165304"/>
            <a:ext cx="576064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7859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Образовать с помощью приставок  новые слова , сделать вывод о написании приставок,</a:t>
            </a:r>
            <a:br>
              <a:rPr lang="ru-RU" sz="3100" b="1" dirty="0" smtClean="0"/>
            </a:br>
            <a:r>
              <a:rPr lang="ru-RU" sz="3100" b="1" dirty="0" smtClean="0"/>
              <a:t>определить тему сегодняшнего урока.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57364"/>
            <a:ext cx="8686800" cy="422276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i="1" dirty="0" smtClean="0"/>
              <a:t> </a:t>
            </a:r>
            <a:r>
              <a:rPr lang="ru-RU" sz="2800" i="1" dirty="0" smtClean="0"/>
              <a:t>бросить, стирать (от) </a:t>
            </a:r>
          </a:p>
          <a:p>
            <a:pPr>
              <a:buFont typeface="Wingdings" pitchFamily="2" charset="2"/>
              <a:buChar char="v"/>
            </a:pPr>
            <a:r>
              <a:rPr lang="en-US" sz="2800" i="1" dirty="0" smtClean="0"/>
              <a:t> </a:t>
            </a:r>
            <a:r>
              <a:rPr lang="ru-RU" sz="2800" i="1" dirty="0" smtClean="0"/>
              <a:t>пустить</a:t>
            </a:r>
            <a:r>
              <a:rPr lang="ru-RU" sz="2800" i="1" dirty="0"/>
              <a:t>, тащить (в) </a:t>
            </a:r>
            <a:endParaRPr lang="en-US" sz="2800" i="1" dirty="0" smtClean="0"/>
          </a:p>
          <a:p>
            <a:pPr>
              <a:buFont typeface="Wingdings" pitchFamily="2" charset="2"/>
              <a:buChar char="v"/>
            </a:pPr>
            <a:r>
              <a:rPr lang="en-US" sz="2800" i="1" dirty="0" smtClean="0"/>
              <a:t> </a:t>
            </a:r>
            <a:r>
              <a:rPr lang="ru-RU" sz="2800" i="1" dirty="0" smtClean="0"/>
              <a:t>готовить</a:t>
            </a:r>
            <a:r>
              <a:rPr lang="ru-RU" sz="2800" i="1" dirty="0"/>
              <a:t>, шутить (под)</a:t>
            </a:r>
          </a:p>
          <a:p>
            <a:pPr>
              <a:buFont typeface="Wingdings" pitchFamily="2" charset="2"/>
              <a:buChar char="v"/>
            </a:pPr>
            <a:r>
              <a:rPr lang="ru-RU" sz="2800" i="1" dirty="0"/>
              <a:t>ставить, </a:t>
            </a:r>
            <a:r>
              <a:rPr lang="ru-RU" sz="2800" i="1" dirty="0" err="1"/>
              <a:t>ложить</a:t>
            </a:r>
            <a:r>
              <a:rPr lang="ru-RU" sz="2800" i="1" dirty="0"/>
              <a:t> (пред)</a:t>
            </a:r>
          </a:p>
          <a:p>
            <a:pPr>
              <a:buFont typeface="Wingdings" pitchFamily="2" charset="2"/>
              <a:buChar char="v"/>
            </a:pPr>
            <a:r>
              <a:rPr lang="ru-RU" sz="2800" i="1" dirty="0"/>
              <a:t>строить, писать (над</a:t>
            </a:r>
            <a:r>
              <a:rPr lang="ru-RU" i="1" dirty="0"/>
              <a:t>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956376" y="5877272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en-US" b="1" dirty="0" smtClean="0"/>
          </a:p>
          <a:p>
            <a:endParaRPr lang="en-US" b="1" dirty="0" smtClean="0">
              <a:hlinkClick r:id="rId2" action="ppaction://hlinksldjump"/>
            </a:endParaRPr>
          </a:p>
          <a:p>
            <a:pPr algn="ctr">
              <a:buNone/>
            </a:pPr>
            <a:endParaRPr lang="en-US" b="1" dirty="0" smtClean="0">
              <a:hlinkClick r:id="rId2" action="ppaction://hlinksldjump"/>
            </a:endParaRPr>
          </a:p>
          <a:p>
            <a:pPr algn="ctr">
              <a:buNone/>
            </a:pPr>
            <a:r>
              <a:rPr lang="ru-RU" b="1" dirty="0" smtClean="0">
                <a:hlinkClick r:id="rId2" action="ppaction://hlinksldjump"/>
              </a:rPr>
              <a:t>Это неизменяемые приставки!</a:t>
            </a:r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8215338" y="5517232"/>
            <a:ext cx="639438" cy="55497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786182" y="2714620"/>
            <a:ext cx="698946" cy="1621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57224" y="1714488"/>
          <a:ext cx="7143800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0"/>
              </a:tblGrid>
              <a:tr h="100013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Приставки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в-, об-, над-, пред-, под-, от-,  с-</a:t>
                      </a:r>
                      <a:r>
                        <a:rPr lang="ru-RU" sz="2400" b="1" dirty="0" smtClean="0"/>
                        <a:t>  пишутся одинаково во всех словах.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Физкультминутка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  </a:t>
            </a:r>
            <a:r>
              <a:rPr lang="ru-RU" sz="2800" dirty="0" err="1" smtClean="0"/>
              <a:t>По-бежали</a:t>
            </a:r>
            <a:r>
              <a:rPr lang="ru-RU" sz="2800" dirty="0" smtClean="0"/>
              <a:t> </a:t>
            </a:r>
            <a:r>
              <a:rPr lang="ru-RU" sz="2800" i="1" dirty="0" smtClean="0"/>
              <a:t>(бег на месте),</a:t>
            </a:r>
            <a:br>
              <a:rPr lang="ru-RU" sz="2800" i="1" dirty="0" smtClean="0"/>
            </a:br>
            <a:r>
              <a:rPr lang="ru-RU" sz="2800" dirty="0" err="1" smtClean="0"/>
              <a:t>по-махали</a:t>
            </a:r>
            <a:r>
              <a:rPr lang="ru-RU" sz="2800" dirty="0" smtClean="0"/>
              <a:t> </a:t>
            </a:r>
            <a:r>
              <a:rPr lang="ru-RU" sz="2800" i="1" dirty="0" smtClean="0"/>
              <a:t>(машут кистями),</a:t>
            </a:r>
            <a:br>
              <a:rPr lang="ru-RU" sz="2800" i="1" dirty="0" smtClean="0"/>
            </a:br>
            <a:r>
              <a:rPr lang="ru-RU" sz="2800" dirty="0" err="1" smtClean="0"/>
              <a:t>при-сели</a:t>
            </a:r>
            <a:r>
              <a:rPr lang="ru-RU" sz="2800" dirty="0" smtClean="0"/>
              <a:t> </a:t>
            </a:r>
            <a:r>
              <a:rPr lang="ru-RU" sz="2800" i="1" dirty="0" smtClean="0"/>
              <a:t>(приседают),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/>
              <a:t>на-клонились</a:t>
            </a:r>
            <a:r>
              <a:rPr lang="ru-RU" sz="2800" dirty="0" smtClean="0"/>
              <a:t> </a:t>
            </a:r>
            <a:r>
              <a:rPr lang="ru-RU" sz="2800" i="1" dirty="0" smtClean="0"/>
              <a:t>(наклоны в стороны),</a:t>
            </a:r>
            <a:br>
              <a:rPr lang="ru-RU" sz="2800" i="1" dirty="0" smtClean="0"/>
            </a:br>
            <a:r>
              <a:rPr lang="ru-RU" sz="2800" dirty="0" err="1" smtClean="0"/>
              <a:t>в-дохнули</a:t>
            </a:r>
            <a:r>
              <a:rPr lang="ru-RU" sz="2800" dirty="0" smtClean="0"/>
              <a:t>,</a:t>
            </a:r>
            <a:br>
              <a:rPr lang="ru-RU" sz="2800" dirty="0" smtClean="0"/>
            </a:br>
            <a:r>
              <a:rPr lang="ru-RU" sz="2800" dirty="0" err="1" smtClean="0"/>
              <a:t>вы-дохнули</a:t>
            </a:r>
            <a:r>
              <a:rPr lang="ru-RU" sz="28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388424" y="5949280"/>
            <a:ext cx="504056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http://edu.convdocs.org/tw_files2/urls_55/7/d-6440/6440_html_m1b88f3ab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3714752"/>
            <a:ext cx="3786214" cy="2057933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cs622320.vk.me/v622320505/57b3b/HDsjiMdCV0w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785926"/>
            <a:ext cx="4257591" cy="3714776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sz="3000" b="1" i="1" dirty="0" smtClean="0"/>
              <a:t>    Приставки придают русской речи столько богатейших оттенков! Чудесная выразительность речи в значительной мере зависит от них. В разнообразии приставок таится разнообразие смысла. </a:t>
            </a:r>
          </a:p>
          <a:p>
            <a:pPr algn="r">
              <a:buNone/>
            </a:pPr>
            <a:r>
              <a:rPr lang="ru-RU" sz="3000" i="1" dirty="0" smtClean="0"/>
              <a:t>К.И.Чуковский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568</TotalTime>
  <Words>739</Words>
  <Application>Microsoft Office PowerPoint</Application>
  <PresentationFormat>Экран (4:3)</PresentationFormat>
  <Paragraphs>134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Трек</vt:lpstr>
      <vt:lpstr>ГУО «Марьиногорский учебно-педагогический комплекс детский сад-средняя школа»</vt:lpstr>
      <vt:lpstr>Оглавление</vt:lpstr>
      <vt:lpstr>Введение</vt:lpstr>
      <vt:lpstr>Орфографическая и синтаксическая разминка</vt:lpstr>
      <vt:lpstr>Проверить текст, исправить ошибки.</vt:lpstr>
      <vt:lpstr>  Образовать с помощью приставок  новые слова , сделать вывод о написании приставок, определить тему сегодняшнего урока. </vt:lpstr>
      <vt:lpstr>Вывод</vt:lpstr>
      <vt:lpstr>Физкультминутка </vt:lpstr>
      <vt:lpstr>Слайд 9</vt:lpstr>
      <vt:lpstr>Слайд 10</vt:lpstr>
      <vt:lpstr>Отгадать загадку о приставке.</vt:lpstr>
      <vt:lpstr>Работа с учебником</vt:lpstr>
      <vt:lpstr>Запомни самую «ошибкоопасную» приставку в русском языке! </vt:lpstr>
      <vt:lpstr>Объяснить лексическое значение выражений, назвать приставки, составить предложения.</vt:lpstr>
      <vt:lpstr>Объяснительный диктант </vt:lpstr>
      <vt:lpstr>Глоссарий терминов</vt:lpstr>
      <vt:lpstr>Заключение</vt:lpstr>
      <vt:lpstr>Контроль знаний и умений</vt:lpstr>
      <vt:lpstr>Слайд 19</vt:lpstr>
      <vt:lpstr>Слайд 20</vt:lpstr>
      <vt:lpstr>Слайд 21</vt:lpstr>
      <vt:lpstr>Слайд 22</vt:lpstr>
      <vt:lpstr>Проверить по ключу</vt:lpstr>
      <vt:lpstr>Домашнее задание</vt:lpstr>
      <vt:lpstr>Сегодня на уроке</vt:lpstr>
      <vt:lpstr>Информационные ресурсы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ГУО Марьиногорский учебно-педагогический комплекс детский сад-средняя школа»</dc:title>
  <dc:creator>Admin</dc:creator>
  <cp:lastModifiedBy>Admin</cp:lastModifiedBy>
  <cp:revision>66</cp:revision>
  <dcterms:created xsi:type="dcterms:W3CDTF">2016-04-12T23:17:55Z</dcterms:created>
  <dcterms:modified xsi:type="dcterms:W3CDTF">2022-10-25T21:04:17Z</dcterms:modified>
</cp:coreProperties>
</file>